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76672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605575"/>
              <a:satOff val="15655"/>
              <a:lumOff val="22628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254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7AAA9"/>
              </a:solidFill>
              <a:prstDash val="solid"/>
              <a:miter lim="400000"/>
            </a:ln>
          </a:left>
          <a:right>
            <a:ln w="12700" cap="flat">
              <a:solidFill>
                <a:srgbClr val="A7AA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7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7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711200" y="2197100"/>
            <a:ext cx="115824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pc="-82" sz="82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711200" y="5334000"/>
            <a:ext cx="11582400" cy="1455526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Author and Date"/>
          <p:cNvSpPr txBox="1"/>
          <p:nvPr>
            <p:ph type="body" sz="quarter" idx="21" hasCustomPrompt="1"/>
          </p:nvPr>
        </p:nvSpPr>
        <p:spPr>
          <a:xfrm>
            <a:off x="711200" y="8410816"/>
            <a:ext cx="11582400" cy="429261"/>
          </a:xfrm>
          <a:prstGeom prst="rect">
            <a:avLst/>
          </a:prstGeom>
        </p:spPr>
        <p:txBody>
          <a:bodyPr/>
          <a:lstStyle>
            <a:lvl1pPr marL="0" indent="0" algn="ctr" defTabSz="587022">
              <a:lnSpc>
                <a:spcPct val="100000"/>
              </a:lnSpc>
              <a:spcBef>
                <a:spcPts val="0"/>
              </a:spcBef>
              <a:buSzTx/>
              <a:buNone/>
              <a:defRPr spc="-1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711200" y="393700"/>
            <a:ext cx="11582400" cy="1168400"/>
          </a:xfrm>
          <a:prstGeom prst="rect">
            <a:avLst/>
          </a:prstGeom>
        </p:spPr>
        <p:txBody>
          <a:bodyPr anchor="ctr"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Body Level One…"/>
          <p:cNvSpPr txBox="1"/>
          <p:nvPr>
            <p:ph type="body" idx="1" hasCustomPrompt="1"/>
          </p:nvPr>
        </p:nvSpPr>
        <p:spPr>
          <a:xfrm>
            <a:off x="711200" y="2997518"/>
            <a:ext cx="11582400" cy="6045201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9" name="Agenda Title"/>
          <p:cNvSpPr txBox="1"/>
          <p:nvPr>
            <p:ph type="title" hasCustomPrompt="1"/>
          </p:nvPr>
        </p:nvSpPr>
        <p:spPr>
          <a:xfrm>
            <a:off x="711200" y="393700"/>
            <a:ext cx="11582400" cy="11684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10" name="Agenda Subtitle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idx="1" hasCustomPrompt="1"/>
          </p:nvPr>
        </p:nvSpPr>
        <p:spPr>
          <a:xfrm>
            <a:off x="711200" y="2451100"/>
            <a:ext cx="11582400" cy="44450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sz="half" idx="1" hasCustomPrompt="1"/>
          </p:nvPr>
        </p:nvSpPr>
        <p:spPr>
          <a:xfrm>
            <a:off x="711200" y="1926083"/>
            <a:ext cx="11582400" cy="415703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711200" y="562540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711200" y="7191692"/>
            <a:ext cx="115824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711200" y="2743200"/>
            <a:ext cx="11582400" cy="3619500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ea against sky at sunset 1"/>
          <p:cNvSpPr/>
          <p:nvPr>
            <p:ph type="pic" sz="quarter" idx="21"/>
          </p:nvPr>
        </p:nvSpPr>
        <p:spPr>
          <a:xfrm>
            <a:off x="6598373" y="762000"/>
            <a:ext cx="5715001" cy="3809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Beach and sea at sunset"/>
          <p:cNvSpPr/>
          <p:nvPr>
            <p:ph type="pic" idx="22"/>
          </p:nvPr>
        </p:nvSpPr>
        <p:spPr>
          <a:xfrm>
            <a:off x="-2387600" y="762000"/>
            <a:ext cx="11887200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Sea against sky at sunset 2"/>
          <p:cNvSpPr/>
          <p:nvPr>
            <p:ph type="pic" sz="half" idx="23"/>
          </p:nvPr>
        </p:nvSpPr>
        <p:spPr>
          <a:xfrm>
            <a:off x="6661873" y="3637404"/>
            <a:ext cx="5588001" cy="62821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xfrm>
            <a:off x="6349238" y="91185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each and sea at sunset"/>
          <p:cNvSpPr/>
          <p:nvPr>
            <p:ph type="pic" idx="21"/>
          </p:nvPr>
        </p:nvSpPr>
        <p:spPr>
          <a:xfrm>
            <a:off x="558800" y="762000"/>
            <a:ext cx="11887200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each and sea at sunset"/>
          <p:cNvSpPr/>
          <p:nvPr>
            <p:ph type="pic" idx="21"/>
          </p:nvPr>
        </p:nvSpPr>
        <p:spPr>
          <a:xfrm>
            <a:off x="-1320800" y="-596900"/>
            <a:ext cx="15633700" cy="104224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711200" y="2197100"/>
            <a:ext cx="115824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pc="-82" sz="82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711200" y="5334000"/>
            <a:ext cx="11582400" cy="145715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711200" y="8407400"/>
            <a:ext cx="11582400" cy="429260"/>
          </a:xfrm>
          <a:prstGeom prst="rect">
            <a:avLst/>
          </a:prstGeom>
        </p:spPr>
        <p:txBody>
          <a:bodyPr/>
          <a:lstStyle>
            <a:lvl1pPr marL="0" indent="0" algn="ctr" defTabSz="587022">
              <a:lnSpc>
                <a:spcPct val="100000"/>
              </a:lnSpc>
              <a:spcBef>
                <a:spcPts val="0"/>
              </a:spcBef>
              <a:buSzTx/>
              <a:buNone/>
              <a:defRPr spc="-19" sz="20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>
            <a:lvl1pPr defTabSz="584200"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ea against sky at sunset"/>
          <p:cNvSpPr/>
          <p:nvPr>
            <p:ph type="pic" idx="21"/>
          </p:nvPr>
        </p:nvSpPr>
        <p:spPr>
          <a:xfrm>
            <a:off x="3427686" y="762000"/>
            <a:ext cx="11889828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711406" y="2851794"/>
            <a:ext cx="5058553" cy="2088506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711406" y="4775200"/>
            <a:ext cx="5058553" cy="3911600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3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4" name="Slide Subtitle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7912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707744" y="369937"/>
            <a:ext cx="5054071" cy="203036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711200" y="3412066"/>
            <a:ext cx="5054600" cy="5267095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lide Subtitle"/>
          <p:cNvSpPr txBox="1"/>
          <p:nvPr>
            <p:ph type="body" sz="quarter" idx="21" hasCustomPrompt="1"/>
          </p:nvPr>
        </p:nvSpPr>
        <p:spPr>
          <a:xfrm>
            <a:off x="711200" y="2268982"/>
            <a:ext cx="50546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3" name="Sea against sky at sunset"/>
          <p:cNvSpPr/>
          <p:nvPr>
            <p:ph type="pic" idx="22"/>
          </p:nvPr>
        </p:nvSpPr>
        <p:spPr>
          <a:xfrm>
            <a:off x="5848049" y="762000"/>
            <a:ext cx="7049102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707744" y="369937"/>
            <a:ext cx="5054071" cy="203036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711200" y="3412066"/>
            <a:ext cx="5054600" cy="5267095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Subtitle"/>
          <p:cNvSpPr txBox="1"/>
          <p:nvPr>
            <p:ph type="body" sz="quarter" idx="21" hasCustomPrompt="1"/>
          </p:nvPr>
        </p:nvSpPr>
        <p:spPr>
          <a:xfrm>
            <a:off x="711200" y="2268982"/>
            <a:ext cx="50546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707744" y="369937"/>
            <a:ext cx="5054071" cy="203036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711200" y="3412066"/>
            <a:ext cx="5054600" cy="5267095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Subtitle"/>
          <p:cNvSpPr txBox="1"/>
          <p:nvPr>
            <p:ph type="body" sz="quarter" idx="21" hasCustomPrompt="1"/>
          </p:nvPr>
        </p:nvSpPr>
        <p:spPr>
          <a:xfrm>
            <a:off x="711200" y="2268982"/>
            <a:ext cx="50546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711200" y="2451100"/>
            <a:ext cx="11582400" cy="4445000"/>
          </a:xfrm>
          <a:prstGeom prst="rect">
            <a:avLst/>
          </a:prstGeom>
        </p:spPr>
        <p:txBody>
          <a:bodyPr anchor="ctr"/>
          <a:lstStyle>
            <a:lvl1pPr defTabSz="825500">
              <a:lnSpc>
                <a:spcPct val="80000"/>
              </a:lnSpc>
              <a:defRPr spc="-82" sz="8200"/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711200" y="2997200"/>
            <a:ext cx="11582400" cy="604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Slide Title"/>
          <p:cNvSpPr txBox="1"/>
          <p:nvPr>
            <p:ph type="title" hasCustomPrompt="1"/>
          </p:nvPr>
        </p:nvSpPr>
        <p:spPr>
          <a:xfrm>
            <a:off x="711200" y="397933"/>
            <a:ext cx="1158240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45851" y="9118599"/>
            <a:ext cx="306325" cy="32842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4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3937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7874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1811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15748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19685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23622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27559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31496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35433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Ayishak04/NatureNexus-Smart-Waste-Classifier-.git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limate change, pollution, and inefficient waste management are critical global issues. AI can play a crucial role in addressing these challenges by predicting climate change risks, monitoring environmental factors, and optimizing waste management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algn="just"/>
          </a:lstStyle>
          <a:p>
            <a:pPr/>
            <a:r>
              <a:t>Climate change, pollution, and inefficient waste management are critical global issues. AI can play a crucial role in addressing these challenges by predicting climate change risks, monitoring environmental factors, and optimizing waste management.</a:t>
            </a:r>
          </a:p>
        </p:txBody>
      </p:sp>
      <p:sp>
        <p:nvSpPr>
          <p:cNvPr id="172" name="Problem Stat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Problem Statement</a:t>
            </a:r>
          </a:p>
        </p:txBody>
      </p:sp>
      <p:sp>
        <p:nvSpPr>
          <p:cNvPr id="173" name="Environment Sustainability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14095">
              <a:defRPr spc="-28" sz="2816"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pPr/>
            <a:r>
              <a:t>Environment Sustainability</a:t>
            </a:r>
          </a:p>
        </p:txBody>
      </p:sp>
      <p:pic>
        <p:nvPicPr>
          <p:cNvPr id="174" name="Using-Artificial-Intelligence-for-Environmental-Protection-and-Sustainable-Development-Blog-Featured-Image-2-scaled-1.jpg" descr="Using-Artificial-Intelligence-for-Environmental-Protection-and-Sustainable-Development-Blog-Featured-Image-2-scaled-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91680" y="5372846"/>
            <a:ext cx="5421440" cy="35069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I-Powered Climate Risk Prediction: Implementation of  machine learning models to analyze climate data and predict disasters like floods, droughts, and hurricanes.…"/>
          <p:cNvSpPr txBox="1"/>
          <p:nvPr>
            <p:ph type="body" idx="1"/>
          </p:nvPr>
        </p:nvSpPr>
        <p:spPr>
          <a:xfrm>
            <a:off x="711200" y="2230225"/>
            <a:ext cx="11582400" cy="6812175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400"/>
              </a:spcBef>
              <a:buSzTx/>
              <a:buNone/>
              <a:defRPr b="1" sz="14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/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AI-Powered Climate Risk Prediction</a:t>
            </a:r>
            <a:r>
              <a:t>: Implementation of  machine learning models to analyze climate data and predict disasters like floods, droughts, and hurricanes.</a:t>
            </a:r>
          </a:p>
          <a:p>
            <a:pPr/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Smart Waste Management</a:t>
            </a:r>
            <a:r>
              <a:t>: Using AI and IoT to detect, classify, and optimize waste collection and recycling processes.</a:t>
            </a:r>
          </a:p>
          <a:p>
            <a:pPr/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Real-time Environmental Monitoring</a:t>
            </a:r>
            <a:r>
              <a:t>: To Deploy AI-based models to monitor air and water quality using sensors and cloud computing.</a:t>
            </a:r>
          </a:p>
        </p:txBody>
      </p:sp>
      <p:sp>
        <p:nvSpPr>
          <p:cNvPr id="177" name="S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Solution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[ User Uploads Image ]…"/>
          <p:cNvSpPr txBox="1"/>
          <p:nvPr>
            <p:ph type="body" idx="1"/>
          </p:nvPr>
        </p:nvSpPr>
        <p:spPr>
          <a:xfrm>
            <a:off x="711200" y="1962150"/>
            <a:ext cx="11582400" cy="7080250"/>
          </a:xfrm>
          <a:prstGeom prst="rect">
            <a:avLst/>
          </a:prstGeom>
        </p:spPr>
        <p:txBody>
          <a:bodyPr/>
          <a:lstStyle/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User Uploads Image ]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⬇️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Azure Blob Storage ]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⬇️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Azure Function triggers Classification ]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⬇️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[ Azure Custom Vision API Classifies Waste ]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⬇️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[ Results Stored in Azure Table Storage ]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⬇️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Power BI Visualizes Trends ]</a:t>
            </a:r>
          </a:p>
        </p:txBody>
      </p:sp>
      <p:sp>
        <p:nvSpPr>
          <p:cNvPr id="180" name="Tech Archite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Tech Architect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Data Collection &amp; Storage (Azure Blob Storage):…"/>
          <p:cNvSpPr txBox="1"/>
          <p:nvPr>
            <p:ph type="body" idx="1"/>
          </p:nvPr>
        </p:nvSpPr>
        <p:spPr>
          <a:xfrm>
            <a:off x="711200" y="2500894"/>
            <a:ext cx="11582400" cy="654150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Data Collection &amp; Storage (Azure Blob Storage):</a:t>
            </a:r>
          </a:p>
          <a:p>
            <a:pPr lvl="1" marL="0" indent="457200" defTabSz="457200">
              <a:lnSpc>
                <a:spcPct val="110000"/>
              </a:lnSpc>
              <a:spcBef>
                <a:spcPts val="0"/>
              </a:spcBef>
              <a:buSzTx/>
              <a:buNone/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✅ </a:t>
            </a:r>
            <a:r>
              <a:rPr b="1"/>
              <a:t>Purpose:</a:t>
            </a:r>
            <a:r>
              <a:t> Store images of waste for classification</a:t>
            </a:r>
            <a:br/>
            <a:r>
              <a:t>✅ </a:t>
            </a:r>
            <a:r>
              <a:rPr b="1"/>
              <a:t>Azure Service Used:</a:t>
            </a:r>
            <a:r>
              <a:t> </a:t>
            </a:r>
            <a:r>
              <a:rPr b="1"/>
              <a:t>Azure Blob Storage</a:t>
            </a:r>
          </a:p>
          <a:p>
            <a:pPr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AI Model for Waste Classification (Azure Custom Vision)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1800"/>
            </a:pPr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Purpose:</a:t>
            </a:r>
            <a:r>
              <a:t> Classify waste into categories (Organic, Recyclable, etc.)</a:t>
            </a:r>
            <a:br/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Service Used:</a:t>
            </a: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Custom Vision</a:t>
            </a:r>
            <a:endParaRPr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Processing &amp; Automation (Azure Functions)</a:t>
            </a:r>
          </a:p>
          <a:p>
            <a:pPr lvl="1" marL="0" indent="457200">
              <a:lnSpc>
                <a:spcPct val="110000"/>
              </a:lnSpc>
              <a:spcBef>
                <a:spcPts val="0"/>
              </a:spcBef>
              <a:buSzTx/>
              <a:buNone/>
              <a:defRPr sz="1800"/>
            </a:pPr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Purpose:</a:t>
            </a:r>
            <a:r>
              <a:t> Automate classification when a new image is uploaded</a:t>
            </a:r>
            <a:br/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Service Used:</a:t>
            </a: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Functions</a:t>
            </a:r>
            <a:r>
              <a:t> (Serverless compute)</a:t>
            </a:r>
          </a:p>
          <a:p>
            <a:pPr defTabSz="457200"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Data Storage &amp; Logging (Azure Table Storage)</a:t>
            </a:r>
          </a:p>
          <a:p>
            <a:pPr lvl="1" marL="0" indent="457200" defTabSz="457200">
              <a:lnSpc>
                <a:spcPct val="110000"/>
              </a:lnSpc>
              <a:spcBef>
                <a:spcPts val="1200"/>
              </a:spcBef>
              <a:buSzTx/>
              <a:buNone/>
              <a:defRPr sz="1800"/>
            </a:pPr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Purpose:</a:t>
            </a:r>
            <a:r>
              <a:t> Store classification results</a:t>
            </a:r>
            <a:br/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Service Used:</a:t>
            </a: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Table Storage</a:t>
            </a:r>
          </a:p>
          <a:p>
            <a:pPr lvl="1" marL="0" indent="457200" defTabSz="457200">
              <a:lnSpc>
                <a:spcPct val="110000"/>
              </a:lnSpc>
              <a:spcBef>
                <a:spcPts val="1200"/>
              </a:spcBef>
              <a:buSz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183" name="How is Microsoft Azure is us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How is Microsoft Azure is used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Languages: Python,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6140" indent="-366140" defTabSz="1618107">
              <a:spcBef>
                <a:spcPts val="1800"/>
              </a:spcBef>
              <a:defRPr sz="2790"/>
            </a:pP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Languages</a:t>
            </a:r>
            <a:r>
              <a:t>: Python, </a:t>
            </a:r>
          </a:p>
          <a:p>
            <a:pPr marL="366140" indent="-366140" defTabSz="1618107">
              <a:spcBef>
                <a:spcPts val="1800"/>
              </a:spcBef>
              <a:defRPr sz="2790"/>
            </a:pP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Frameworks</a:t>
            </a:r>
            <a:r>
              <a:t>: TensorFlow, Scikit-Learn, PyTorch</a:t>
            </a:r>
          </a:p>
          <a:p>
            <a:pPr marL="366140" indent="-366140" defTabSz="1618107">
              <a:spcBef>
                <a:spcPts val="1800"/>
              </a:spcBef>
              <a:defRPr sz="2790"/>
            </a:pP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Cloud Services</a:t>
            </a:r>
            <a:r>
              <a:t>: Azure Functions, Storage, Custom Vision</a:t>
            </a:r>
          </a:p>
          <a:p>
            <a:pPr marL="366140" indent="-366140" defTabSz="1618107">
              <a:spcBef>
                <a:spcPts val="1800"/>
              </a:spcBef>
              <a:defRPr sz="2790"/>
            </a:pP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Databases</a:t>
            </a:r>
            <a:r>
              <a:t>: Azure Cosmos DB</a:t>
            </a:r>
          </a:p>
          <a:p>
            <a:pPr marL="0" indent="0" defTabSz="1618107">
              <a:spcBef>
                <a:spcPts val="1800"/>
              </a:spcBef>
              <a:buSzTx/>
              <a:buNone/>
              <a:defRPr sz="2790"/>
            </a:pPr>
          </a:p>
          <a:p>
            <a:pPr marL="366140" indent="-366140" defTabSz="1618107">
              <a:spcBef>
                <a:spcPts val="1800"/>
              </a:spcBef>
              <a:defRPr sz="2790"/>
            </a:pPr>
            <a:r>
              <a:t>Github Repo: </a:t>
            </a:r>
          </a:p>
          <a:p>
            <a:pPr marL="0" indent="0" defTabSz="1618107">
              <a:spcBef>
                <a:spcPts val="1800"/>
              </a:spcBef>
              <a:buSzTx/>
              <a:buNone/>
              <a:defRPr sz="2790"/>
            </a:pPr>
            <a:r>
              <a:rPr u="sng">
                <a:hlinkClick r:id="rId2" invalidUrl="" action="" tgtFrame="" tooltip="" history="1" highlightClick="0" endSnd="0"/>
              </a:rPr>
              <a:t>https://github.com/Ayishak04/NatureNexus-Smart-Waste-Classifier-.git</a:t>
            </a:r>
          </a:p>
        </p:txBody>
      </p:sp>
      <p:sp>
        <p:nvSpPr>
          <p:cNvPr id="186" name="Tech Diagram, stack, github rep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Tech Diagram, stack, github repo</a:t>
            </a:r>
          </a:p>
        </p:txBody>
      </p:sp>
      <p:sp>
        <p:nvSpPr>
          <p:cNvPr id="187" name="Tech Stack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14095">
              <a:defRPr spc="-28" sz="2816"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pPr/>
            <a:r>
              <a:t>Tech Stack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Demo"/>
          <p:cNvSpPr txBox="1"/>
          <p:nvPr>
            <p:ph type="body" idx="21"/>
          </p:nvPr>
        </p:nvSpPr>
        <p:spPr>
          <a:xfrm>
            <a:off x="711200" y="516395"/>
            <a:ext cx="11582400" cy="7825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pPr/>
            <a:r>
              <a:t> Demo</a:t>
            </a:r>
          </a:p>
        </p:txBody>
      </p:sp>
      <p:pic>
        <p:nvPicPr>
          <p:cNvPr id="190" name="demo.mov" descr="demo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314138" y="2138324"/>
            <a:ext cx="8376524" cy="52353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49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9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43B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739900" rtl="0" fontAlgn="auto" latinLnBrk="0" hangingPunct="0">
          <a:lnSpc>
            <a:spcPct val="9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43B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739900" rtl="0" fontAlgn="auto" latinLnBrk="0" hangingPunct="0">
          <a:lnSpc>
            <a:spcPct val="9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